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16"/>
  </p:notesMasterIdLst>
  <p:sldIdLst>
    <p:sldId id="256" r:id="rId5"/>
    <p:sldId id="2146847054" r:id="rId6"/>
    <p:sldId id="262" r:id="rId7"/>
    <p:sldId id="263" r:id="rId8"/>
    <p:sldId id="265" r:id="rId9"/>
    <p:sldId id="2146847057" r:id="rId10"/>
    <p:sldId id="2146847060" r:id="rId11"/>
    <p:sldId id="2146847062" r:id="rId12"/>
    <p:sldId id="2146847061" r:id="rId13"/>
    <p:sldId id="2146847055" r:id="rId14"/>
    <p:sldId id="25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12-02-2025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2/12/2025</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2/12/2025</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2/12/2025</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2/12/2025</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2/12/2025</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a:t>Click to edit Master title style</a:t>
            </a:r>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2/12/2025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2/12/2025</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2/12/2025</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2/12/2025</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2/12/2025</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2/12/2025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2/12/2025</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a:extLst>
              <a:ext uri="{FF2B5EF4-FFF2-40B4-BE49-F238E27FC236}">
                <a16:creationId xmlns:a16="http://schemas.microsoft.com/office/drawing/2014/main" id="{14A64E4D-8DED-7830-2955-1BE78C5B0655}"/>
              </a:ext>
            </a:extLst>
          </p:cNvPr>
          <p:cNvPicPr>
            <a:picLocks noChangeAspect="1"/>
          </p:cNvPicPr>
          <p:nvPr userDrawn="1"/>
        </p:nvPicPr>
        <p:blipFill>
          <a:blip r:embed="rId13"/>
          <a:stretch>
            <a:fillRect/>
          </a:stretch>
        </p:blipFill>
        <p:spPr>
          <a:xfrm>
            <a:off x="10485003" y="6437910"/>
            <a:ext cx="1125805" cy="365126"/>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59108" y="1821635"/>
            <a:ext cx="9144000" cy="977778"/>
          </a:xfrm>
        </p:spPr>
        <p:txBody>
          <a:bodyPr/>
          <a:lstStyle/>
          <a:p>
            <a:pPr algn="ctr"/>
            <a:r>
              <a:rPr lang="en-US" b="1" dirty="0">
                <a:solidFill>
                  <a:schemeClr val="accent1"/>
                </a:solidFill>
                <a:latin typeface="Arial" panose="020B0604020202020204" pitchFamily="34" charset="0"/>
                <a:cs typeface="Arial" panose="020B0604020202020204" pitchFamily="34" charset="0"/>
              </a:rPr>
              <a:t>PROJECT TITLE</a:t>
            </a: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CAPSTONE PROJECT</a:t>
            </a:r>
          </a:p>
        </p:txBody>
      </p:sp>
      <p:sp>
        <p:nvSpPr>
          <p:cNvPr id="4" name="TextBox 3"/>
          <p:cNvSpPr txBox="1"/>
          <p:nvPr/>
        </p:nvSpPr>
        <p:spPr>
          <a:xfrm>
            <a:off x="3117529" y="4586365"/>
            <a:ext cx="7980183" cy="1631216"/>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p>
          <a:p>
            <a:r>
              <a:rPr lang="en-US" sz="2000" b="1" dirty="0">
                <a:solidFill>
                  <a:schemeClr val="accent1">
                    <a:lumMod val="75000"/>
                  </a:schemeClr>
                </a:solidFill>
                <a:latin typeface="Arial"/>
                <a:cs typeface="Arial"/>
              </a:rPr>
              <a:t>Student Name : Kalyani Mantramurthi</a:t>
            </a:r>
          </a:p>
          <a:p>
            <a:r>
              <a:rPr lang="en-US" sz="2000" b="1" dirty="0">
                <a:solidFill>
                  <a:schemeClr val="accent1">
                    <a:lumMod val="75000"/>
                  </a:schemeClr>
                </a:solidFill>
                <a:latin typeface="Arial"/>
                <a:cs typeface="Arial"/>
              </a:rPr>
              <a:t>College Name &amp; Department : Sri Venkateshwara Engineering College, Computer Science and </a:t>
            </a:r>
            <a:r>
              <a:rPr lang="en-US" sz="2000" b="1" dirty="0" err="1">
                <a:solidFill>
                  <a:schemeClr val="accent1">
                    <a:lumMod val="75000"/>
                  </a:schemeClr>
                </a:solidFill>
                <a:latin typeface="Arial"/>
                <a:cs typeface="Arial"/>
              </a:rPr>
              <a:t>Engineeering</a:t>
            </a:r>
            <a:endParaRPr lang="en-US" sz="2000" b="1" dirty="0">
              <a:solidFill>
                <a:schemeClr val="accent1">
                  <a:lumMod val="75000"/>
                </a:schemeClr>
              </a:solidFill>
              <a:latin typeface="Arial"/>
              <a:cs typeface="Arial"/>
            </a:endParaRPr>
          </a:p>
          <a:p>
            <a:endParaRPr lang="en-US" sz="2000" b="1" dirty="0">
              <a:solidFill>
                <a:schemeClr val="accent1">
                  <a:lumMod val="75000"/>
                </a:schemeClr>
              </a:solidFill>
              <a:latin typeface="Arial"/>
              <a:cs typeface="Arial"/>
            </a:endParaRP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638FD1-D00E-E75B-705C-564F06D93D7B}"/>
              </a:ext>
            </a:extLst>
          </p:cNvPr>
          <p:cNvSpPr>
            <a:spLocks noGrp="1"/>
          </p:cNvSpPr>
          <p:nvPr>
            <p:ph idx="1"/>
          </p:nvPr>
        </p:nvSpPr>
        <p:spPr/>
        <p:txBody>
          <a:bodyPr>
            <a:normAutofit/>
          </a:bodyPr>
          <a:lstStyle/>
          <a:p>
            <a:r>
              <a:rPr lang="en-US" dirty="0"/>
              <a:t>This </a:t>
            </a:r>
            <a:r>
              <a:rPr lang="en-US" b="1" dirty="0"/>
              <a:t>image-based steganography project</a:t>
            </a:r>
            <a:r>
              <a:rPr lang="en-US" dirty="0"/>
              <a:t> has great potential for future improvements and real-world applications. </a:t>
            </a:r>
            <a:r>
              <a:rPr lang="en-IN" dirty="0"/>
              <a:t>project can be further enhanced with the following improvements:</a:t>
            </a:r>
          </a:p>
          <a:p>
            <a:r>
              <a:rPr lang="en-IN" dirty="0"/>
              <a:t>1️⃣ </a:t>
            </a:r>
            <a:r>
              <a:rPr lang="en-IN" b="1" dirty="0"/>
              <a:t>Stronger Encryption</a:t>
            </a:r>
            <a:r>
              <a:rPr lang="en-IN" dirty="0"/>
              <a:t> – Add AES/RSA encryption to make messages more secure.</a:t>
            </a:r>
            <a:br>
              <a:rPr lang="en-IN" dirty="0"/>
            </a:br>
            <a:r>
              <a:rPr lang="en-IN" dirty="0"/>
              <a:t>2️⃣ </a:t>
            </a:r>
            <a:r>
              <a:rPr lang="en-IN" b="1" dirty="0"/>
              <a:t>Increased Data Storage</a:t>
            </a:r>
            <a:r>
              <a:rPr lang="en-IN" dirty="0"/>
              <a:t> – Enable hiding files, not just text, for greater utility.</a:t>
            </a:r>
            <a:br>
              <a:rPr lang="en-IN" dirty="0"/>
            </a:br>
            <a:r>
              <a:rPr lang="en-IN" dirty="0"/>
              <a:t>3️⃣ </a:t>
            </a:r>
            <a:r>
              <a:rPr lang="en-IN" b="1" dirty="0"/>
              <a:t>Better Concealment</a:t>
            </a:r>
            <a:r>
              <a:rPr lang="en-IN" dirty="0"/>
              <a:t> – Use LSB steganography to make hidden data undetectable.</a:t>
            </a:r>
            <a:br>
              <a:rPr lang="en-IN" dirty="0"/>
            </a:br>
            <a:r>
              <a:rPr lang="en-IN" dirty="0"/>
              <a:t>4️⃣ </a:t>
            </a:r>
            <a:r>
              <a:rPr lang="en-IN" b="1" dirty="0"/>
              <a:t>User-Friendly Interface</a:t>
            </a:r>
            <a:r>
              <a:rPr lang="en-IN" dirty="0"/>
              <a:t> – Develop a GUI with </a:t>
            </a:r>
            <a:r>
              <a:rPr lang="en-IN" dirty="0" err="1"/>
              <a:t>Tkinter</a:t>
            </a:r>
            <a:r>
              <a:rPr lang="en-IN" dirty="0"/>
              <a:t> or </a:t>
            </a:r>
            <a:r>
              <a:rPr lang="en-IN" dirty="0" err="1"/>
              <a:t>PyQt</a:t>
            </a:r>
            <a:r>
              <a:rPr lang="en-IN" dirty="0"/>
              <a:t> for easy access.</a:t>
            </a:r>
            <a:br>
              <a:rPr lang="en-IN" dirty="0"/>
            </a:br>
            <a:r>
              <a:rPr lang="en-IN" dirty="0"/>
              <a:t>5️⃣ </a:t>
            </a:r>
            <a:r>
              <a:rPr lang="en-IN" b="1" dirty="0"/>
              <a:t>Mobile &amp; Web Support</a:t>
            </a:r>
            <a:r>
              <a:rPr lang="en-IN" dirty="0"/>
              <a:t> – Convert into a mobile app or web-based tool.</a:t>
            </a:r>
            <a:br>
              <a:rPr lang="en-IN" dirty="0"/>
            </a:br>
            <a:r>
              <a:rPr lang="en-IN" dirty="0"/>
              <a:t>6️⃣ </a:t>
            </a:r>
            <a:r>
              <a:rPr lang="en-IN" b="1" dirty="0"/>
              <a:t>AI Detection Resistance</a:t>
            </a:r>
            <a:r>
              <a:rPr lang="en-IN" dirty="0"/>
              <a:t> – Implement advanced encoding to evade detection tools.</a:t>
            </a:r>
          </a:p>
          <a:p>
            <a:r>
              <a:rPr lang="en-IN" dirty="0"/>
              <a:t>These improvements will make project more practical for </a:t>
            </a:r>
            <a:r>
              <a:rPr lang="en-IN" b="1" dirty="0"/>
              <a:t>secure communication, cybersecurity, and digital watermarking</a:t>
            </a:r>
            <a:r>
              <a:rPr lang="en-IN" dirty="0"/>
              <a:t>.</a:t>
            </a:r>
            <a:endParaRPr lang="en-US" dirty="0"/>
          </a:p>
        </p:txBody>
      </p:sp>
      <p:sp>
        <p:nvSpPr>
          <p:cNvPr id="5" name="Title 4">
            <a:extLst>
              <a:ext uri="{FF2B5EF4-FFF2-40B4-BE49-F238E27FC236}">
                <a16:creationId xmlns:a16="http://schemas.microsoft.com/office/drawing/2014/main" id="{3F968F13-9AC4-7120-7ACD-9F752C767D5D}"/>
              </a:ext>
            </a:extLst>
          </p:cNvPr>
          <p:cNvSpPr txBox="1">
            <a:spLocks/>
          </p:cNvSpPr>
          <p:nvPr/>
        </p:nvSpPr>
        <p:spPr>
          <a:xfrm>
            <a:off x="535670" y="844659"/>
            <a:ext cx="11029616" cy="530296"/>
          </a:xfrm>
          <a:prstGeom prst="rect">
            <a:avLst/>
          </a:prstGeom>
        </p:spPr>
        <p:txBody>
          <a:bodyPr vert="horz" lIns="91440" tIns="45720" rIns="91440" bIns="45720" rtlCol="0" anchor="b">
            <a:normAutofit fontScale="750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solidFill>
                  <a:schemeClr val="accent1"/>
                </a:solidFill>
                <a:latin typeface="Arial"/>
                <a:cs typeface="Arial"/>
              </a:rPr>
              <a:t>Future scope(optional)</a:t>
            </a:r>
          </a:p>
        </p:txBody>
      </p:sp>
    </p:spTree>
    <p:extLst>
      <p:ext uri="{BB962C8B-B14F-4D97-AF65-F5344CB8AC3E}">
        <p14:creationId xmlns:p14="http://schemas.microsoft.com/office/powerpoint/2010/main" val="614882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a:solidFill>
                  <a:srgbClr val="002060"/>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49573" y="558468"/>
            <a:ext cx="10515600" cy="1325563"/>
          </a:xfrm>
        </p:spPr>
        <p:txBody>
          <a:bodyPr/>
          <a:lstStyle/>
          <a:p>
            <a:r>
              <a:rPr lang="en-US" b="1">
                <a:solidFill>
                  <a:srgbClr val="002060"/>
                </a:solidFill>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r>
              <a:rPr lang="en-US" sz="2000" b="1" dirty="0">
                <a:latin typeface="Arial"/>
                <a:ea typeface="+mn-lt"/>
                <a:cs typeface="Arial"/>
              </a:rPr>
              <a:t>  </a:t>
            </a:r>
            <a:endParaRPr lang="en-US" dirty="0">
              <a:latin typeface="Arial"/>
              <a:cs typeface="Arial"/>
            </a:endParaRPr>
          </a:p>
          <a:p>
            <a:pPr marL="305435" indent="-305435"/>
            <a:r>
              <a:rPr lang="en-US" sz="2000" b="1" dirty="0">
                <a:latin typeface="Arial"/>
                <a:ea typeface="+mn-lt"/>
                <a:cs typeface="Arial"/>
              </a:rPr>
              <a:t>Problem Statement </a:t>
            </a:r>
          </a:p>
          <a:p>
            <a:pPr marL="305435" indent="-305435"/>
            <a:r>
              <a:rPr lang="en-US" sz="2000" b="1" dirty="0">
                <a:latin typeface="Arial"/>
                <a:ea typeface="+mn-lt"/>
                <a:cs typeface="Arial"/>
              </a:rPr>
              <a:t>Technology used</a:t>
            </a:r>
            <a:endParaRPr lang="en-US" dirty="0">
              <a:latin typeface="Arial"/>
              <a:cs typeface="Arial"/>
            </a:endParaRPr>
          </a:p>
          <a:p>
            <a:pPr marL="305435" indent="-305435"/>
            <a:r>
              <a:rPr lang="en-US" sz="2000" b="1" dirty="0">
                <a:latin typeface="Arial"/>
                <a:ea typeface="+mn-lt"/>
                <a:cs typeface="+mn-lt"/>
              </a:rPr>
              <a:t>Wow factor </a:t>
            </a:r>
            <a:endParaRPr lang="en-US" sz="2000" dirty="0">
              <a:latin typeface="Arial"/>
              <a:ea typeface="+mn-lt"/>
              <a:cs typeface="+mn-lt"/>
            </a:endParaRPr>
          </a:p>
          <a:p>
            <a:pPr marL="305435" indent="-305435"/>
            <a:r>
              <a:rPr lang="en-US" sz="2000" b="1" dirty="0">
                <a:latin typeface="Arial"/>
                <a:ea typeface="+mn-lt"/>
                <a:cs typeface="+mn-lt"/>
              </a:rPr>
              <a:t>End users</a:t>
            </a:r>
          </a:p>
          <a:p>
            <a:pPr marL="305435" indent="-305435"/>
            <a:r>
              <a:rPr lang="en-US" sz="2000" b="1" dirty="0">
                <a:latin typeface="Arial"/>
                <a:ea typeface="+mn-lt"/>
                <a:cs typeface="+mn-lt"/>
              </a:rPr>
              <a:t>Result</a:t>
            </a:r>
          </a:p>
          <a:p>
            <a:pPr marL="305435" indent="-305435"/>
            <a:r>
              <a:rPr lang="en-US" sz="2000" b="1" dirty="0">
                <a:latin typeface="Arial"/>
                <a:ea typeface="+mn-lt"/>
                <a:cs typeface="+mn-lt"/>
              </a:rPr>
              <a:t>Conclusion</a:t>
            </a:r>
          </a:p>
          <a:p>
            <a:pPr marL="305435" indent="-305435"/>
            <a:r>
              <a:rPr lang="en-US" sz="2000" b="1" dirty="0">
                <a:latin typeface="Arial"/>
                <a:ea typeface="+mn-lt"/>
                <a:cs typeface="+mn-lt"/>
              </a:rPr>
              <a:t>Git-hub Link</a:t>
            </a:r>
          </a:p>
          <a:p>
            <a:pPr marL="305435" indent="-305435"/>
            <a:r>
              <a:rPr lang="en-US" sz="2000" b="1" dirty="0">
                <a:latin typeface="Arial"/>
                <a:ea typeface="+mn-lt"/>
                <a:cs typeface="+mn-lt"/>
              </a:rPr>
              <a:t>Future scope</a:t>
            </a:r>
          </a:p>
          <a:p>
            <a:pPr marL="0" indent="0">
              <a:buNone/>
            </a:pPr>
            <a:endParaRPr lang="en-US" sz="2000" b="1" dirty="0">
              <a:latin typeface="Arial"/>
              <a:ea typeface="+mn-lt"/>
              <a:cs typeface="+mn-lt"/>
            </a:endParaRPr>
          </a:p>
          <a:p>
            <a:pPr marL="305435" indent="-305435"/>
            <a:endParaRPr lang="en-US" sz="2000" b="1" dirty="0">
              <a:latin typeface="Arial"/>
              <a:ea typeface="+mn-lt"/>
              <a:cs typeface="+mn-lt"/>
            </a:endParaRPr>
          </a:p>
          <a:p>
            <a:pPr marL="305435" indent="-305435"/>
            <a:endParaRPr lang="en-US" dirty="0">
              <a:latin typeface="Arial"/>
              <a:cs typeface="Arial"/>
            </a:endParaRP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panose="020B0604020202020204" pitchFamily="34" charset="0"/>
                <a:cs typeface="Arial" panose="020B0604020202020204" pitchFamily="34" charset="0"/>
              </a:rPr>
              <a:t>Problem Statement</a:t>
            </a:r>
            <a:endParaRPr lang="en-US" sz="4400"/>
          </a:p>
        </p:txBody>
      </p:sp>
      <p:sp>
        <p:nvSpPr>
          <p:cNvPr id="2" name="Content Placeholder 1">
            <a:extLst>
              <a:ext uri="{FF2B5EF4-FFF2-40B4-BE49-F238E27FC236}">
                <a16:creationId xmlns:a16="http://schemas.microsoft.com/office/drawing/2014/main" id="{8FEE4A9C-3F57-7DA7-91FD-715C3FB47F93}"/>
              </a:ext>
            </a:extLst>
          </p:cNvPr>
          <p:cNvSpPr>
            <a:spLocks noGrp="1"/>
          </p:cNvSpPr>
          <p:nvPr>
            <p:ph idx="1"/>
          </p:nvPr>
        </p:nvSpPr>
        <p:spPr>
          <a:xfrm>
            <a:off x="452403" y="1237632"/>
            <a:ext cx="11029615" cy="4673324"/>
          </a:xfrm>
        </p:spPr>
        <p:txBody>
          <a:bodyPr>
            <a:normAutofit/>
          </a:bodyPr>
          <a:lstStyle/>
          <a:p>
            <a:pPr marL="0" indent="0">
              <a:buNone/>
            </a:pPr>
            <a:r>
              <a:rPr lang="en-US" sz="1800" dirty="0"/>
              <a:t>This project aims to develop a </a:t>
            </a:r>
            <a:r>
              <a:rPr lang="en-US" sz="1800" b="1" dirty="0"/>
              <a:t>secure and efficient image-based steganography system</a:t>
            </a:r>
            <a:r>
              <a:rPr lang="en-US" sz="1800" dirty="0"/>
              <a:t> that allows users to hide secret messages within images while keeping them visually unchanged. The system automatically encodes the message length, distributes data across RGB channels, and includes password protection for decryption, ensuring </a:t>
            </a:r>
            <a:r>
              <a:rPr lang="en-US" sz="1800" b="1" dirty="0"/>
              <a:t>both security and ease of use</a:t>
            </a:r>
            <a:r>
              <a:rPr lang="en-US" sz="1800" dirty="0"/>
              <a:t>. The project is lightweight, requiring only OpenCV, and supports multiple image formats. It has applications in </a:t>
            </a:r>
            <a:r>
              <a:rPr lang="en-US" sz="1800" b="1" dirty="0"/>
              <a:t>secure communication, cybersecurity, and digital watermarking</a:t>
            </a:r>
            <a:r>
              <a:rPr lang="en-US" sz="1800" dirty="0"/>
              <a:t>, making it useful for privacy-conscious individuals, journalists, and security professionals. </a:t>
            </a:r>
            <a:endParaRPr lang="en-IN" sz="1800" dirty="0"/>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a:solidFill>
                  <a:schemeClr val="accent1"/>
                </a:solidFill>
                <a:latin typeface="Arial" panose="020B0604020202020204" pitchFamily="34" charset="0"/>
                <a:cs typeface="Arial" panose="020B0604020202020204" pitchFamily="34" charset="0"/>
              </a:rPr>
              <a:t>Technology  used</a:t>
            </a:r>
            <a:endParaRPr lang="en-US" sz="4400" dirty="0"/>
          </a:p>
        </p:txBody>
      </p:sp>
      <p:sp>
        <p:nvSpPr>
          <p:cNvPr id="2" name="Content Placeholder 1">
            <a:extLst>
              <a:ext uri="{FF2B5EF4-FFF2-40B4-BE49-F238E27FC236}">
                <a16:creationId xmlns:a16="http://schemas.microsoft.com/office/drawing/2014/main" id="{E041FD9D-DF07-9C37-1E61-1D920E0EF1D4}"/>
              </a:ext>
            </a:extLst>
          </p:cNvPr>
          <p:cNvSpPr>
            <a:spLocks noGrp="1"/>
          </p:cNvSpPr>
          <p:nvPr>
            <p:ph idx="1"/>
          </p:nvPr>
        </p:nvSpPr>
        <p:spPr>
          <a:xfrm>
            <a:off x="441671" y="1087378"/>
            <a:ext cx="11613485" cy="5563973"/>
          </a:xfrm>
        </p:spPr>
        <p:txBody>
          <a:bodyPr vert="horz" lIns="91440" tIns="45720" rIns="91440" bIns="45720" rtlCol="0" anchor="ctr">
            <a:noAutofit/>
          </a:bodyPr>
          <a:lstStyle/>
          <a:p>
            <a:pPr algn="l" rtl="0" fontAlgn="base">
              <a:lnSpc>
                <a:spcPts val="1725"/>
              </a:lnSpc>
            </a:pPr>
            <a:r>
              <a:rPr lang="en-US" sz="1800" dirty="0">
                <a:solidFill>
                  <a:srgbClr val="404040"/>
                </a:solidFill>
                <a:latin typeface="Franklin Gothic Book" panose="020B0503020102020204" pitchFamily="34" charset="0"/>
              </a:rPr>
              <a:t>Languages used: Python  3.12.4</a:t>
            </a:r>
          </a:p>
          <a:p>
            <a:pPr algn="l" rtl="0" fontAlgn="base">
              <a:lnSpc>
                <a:spcPts val="1725"/>
              </a:lnSpc>
            </a:pPr>
            <a:r>
              <a:rPr lang="en-US" sz="1800" b="0" i="0" u="none" strike="noStrike" dirty="0">
                <a:solidFill>
                  <a:srgbClr val="404040"/>
                </a:solidFill>
                <a:effectLst/>
                <a:latin typeface="Franklin Gothic Book" panose="020B0503020102020204" pitchFamily="34" charset="0"/>
              </a:rPr>
              <a:t>Libraries: NumPy, CV2</a:t>
            </a:r>
            <a:r>
              <a:rPr lang="en-US" sz="1800" b="0" i="0" dirty="0">
                <a:solidFill>
                  <a:srgbClr val="000000"/>
                </a:solidFill>
                <a:effectLst/>
                <a:latin typeface="Franklin Gothic Book" panose="020B0503020102020204" pitchFamily="34" charset="0"/>
              </a:rPr>
              <a:t>​</a:t>
            </a:r>
            <a:endParaRPr lang="en-US" sz="1800" b="0" i="0" dirty="0">
              <a:solidFill>
                <a:srgbClr val="000000"/>
              </a:solidFill>
              <a:effectLst/>
              <a:latin typeface="Segoe UI" panose="020B0502040204020203" pitchFamily="34" charset="0"/>
            </a:endParaRPr>
          </a:p>
          <a:p>
            <a:pPr algn="l" rtl="0" fontAlgn="base">
              <a:lnSpc>
                <a:spcPts val="1725"/>
              </a:lnSpc>
            </a:pPr>
            <a:r>
              <a:rPr lang="en-US" sz="1800" b="0" i="0" u="none" strike="noStrike" dirty="0">
                <a:solidFill>
                  <a:srgbClr val="404040"/>
                </a:solidFill>
                <a:effectLst/>
                <a:latin typeface="Franklin Gothic Book" panose="020B0503020102020204" pitchFamily="34" charset="0"/>
              </a:rPr>
              <a:t>Technologies used: Steganography</a:t>
            </a:r>
            <a:r>
              <a:rPr lang="en-IN" sz="1800" b="0" i="0" dirty="0">
                <a:solidFill>
                  <a:srgbClr val="000000"/>
                </a:solidFill>
                <a:effectLst/>
                <a:latin typeface="Franklin Gothic Book" panose="020B0503020102020204" pitchFamily="34" charset="0"/>
              </a:rPr>
              <a:t>​</a:t>
            </a:r>
            <a:endParaRPr lang="en-IN"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3210358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581191" y="771730"/>
            <a:ext cx="11029616" cy="530296"/>
          </a:xfrm>
        </p:spPr>
        <p:txBody>
          <a:bodyPr>
            <a:noAutofit/>
          </a:bodyPr>
          <a:lstStyle/>
          <a:p>
            <a:r>
              <a:rPr lang="en-US" sz="3200" b="1" dirty="0">
                <a:solidFill>
                  <a:schemeClr val="accent1"/>
                </a:solidFill>
                <a:latin typeface="Arial"/>
                <a:ea typeface="+mj-lt"/>
                <a:cs typeface="Arial"/>
              </a:rPr>
              <a:t>Wow factors</a:t>
            </a:r>
            <a:endParaRPr lang="en-US" sz="3200" dirty="0">
              <a:solidFill>
                <a:schemeClr val="accent1"/>
              </a:solidFill>
              <a:latin typeface="Calibri Light"/>
              <a:cs typeface="Calibri Light"/>
            </a:endParaRPr>
          </a:p>
        </p:txBody>
      </p:sp>
      <p:sp>
        <p:nvSpPr>
          <p:cNvPr id="2" name="Content Placeholder 1">
            <a:extLst>
              <a:ext uri="{FF2B5EF4-FFF2-40B4-BE49-F238E27FC236}">
                <a16:creationId xmlns:a16="http://schemas.microsoft.com/office/drawing/2014/main" id="{C4FFAF3C-BA60-9181-132C-C36C403AAEA7}"/>
              </a:ext>
            </a:extLst>
          </p:cNvPr>
          <p:cNvSpPr>
            <a:spLocks noGrp="1"/>
          </p:cNvSpPr>
          <p:nvPr>
            <p:ph idx="1"/>
          </p:nvPr>
        </p:nvSpPr>
        <p:spPr/>
        <p:txBody>
          <a:bodyPr>
            <a:normAutofit fontScale="70000" lnSpcReduction="20000"/>
          </a:bodyPr>
          <a:lstStyle/>
          <a:p>
            <a:pPr marL="0" indent="0">
              <a:buNone/>
            </a:pPr>
            <a:r>
              <a:rPr lang="en-US" sz="2000" dirty="0"/>
              <a:t>This project stands out due to its </a:t>
            </a:r>
            <a:r>
              <a:rPr lang="en-US" sz="2000" b="1" dirty="0"/>
              <a:t>efficient, secure, and minimalistic approach to image-based steganography</a:t>
            </a:r>
            <a:r>
              <a:rPr lang="en-US" sz="2000" dirty="0"/>
              <a:t>:</a:t>
            </a:r>
            <a:endParaRPr lang="en-US" sz="2000" b="1" dirty="0"/>
          </a:p>
          <a:p>
            <a:r>
              <a:rPr lang="en-US" sz="2000" b="1" dirty="0"/>
              <a:t> No Need to Manually Provide Message Length</a:t>
            </a:r>
          </a:p>
          <a:p>
            <a:pPr lvl="1">
              <a:buFont typeface="Courier New" panose="02070309020205020404" pitchFamily="49" charset="0"/>
              <a:buChar char="o"/>
            </a:pPr>
            <a:r>
              <a:rPr lang="en-US" sz="1700" dirty="0"/>
              <a:t>Many projects require users to input the message length separately.</a:t>
            </a:r>
          </a:p>
          <a:p>
            <a:pPr lvl="1">
              <a:buFont typeface="Courier New" panose="02070309020205020404" pitchFamily="49" charset="0"/>
              <a:buChar char="o"/>
            </a:pPr>
            <a:r>
              <a:rPr lang="en-US" sz="1700" b="1" dirty="0"/>
              <a:t>Yours stores it in the first pixel</a:t>
            </a:r>
            <a:r>
              <a:rPr lang="en-US" sz="1700" dirty="0"/>
              <a:t>, making decryption fully automated.</a:t>
            </a:r>
          </a:p>
          <a:p>
            <a:r>
              <a:rPr lang="en-US" sz="2000" b="1" dirty="0"/>
              <a:t> Minimal Image Distortion</a:t>
            </a:r>
          </a:p>
          <a:p>
            <a:pPr lvl="1">
              <a:buFont typeface="Courier New" panose="02070309020205020404" pitchFamily="49" charset="0"/>
              <a:buChar char="o"/>
            </a:pPr>
            <a:r>
              <a:rPr lang="en-US" sz="1700" dirty="0"/>
              <a:t>Other methods modify many pixels, making changes noticeable.</a:t>
            </a:r>
          </a:p>
          <a:p>
            <a:pPr lvl="1">
              <a:buFont typeface="Courier New" panose="02070309020205020404" pitchFamily="49" charset="0"/>
              <a:buChar char="o"/>
            </a:pPr>
            <a:r>
              <a:rPr lang="en-US" sz="1700" b="1" dirty="0"/>
              <a:t>Yours selectively cycles through RGB channels</a:t>
            </a:r>
            <a:r>
              <a:rPr lang="en-US" sz="1700" dirty="0"/>
              <a:t>, keeping the image visually unchanged.</a:t>
            </a:r>
          </a:p>
          <a:p>
            <a:r>
              <a:rPr lang="en-US" sz="2000" b="1" dirty="0"/>
              <a:t> Efficient Use of Color Channels</a:t>
            </a:r>
          </a:p>
          <a:p>
            <a:pPr lvl="1">
              <a:buFont typeface="Courier New" panose="02070309020205020404" pitchFamily="49" charset="0"/>
              <a:buChar char="o"/>
            </a:pPr>
            <a:r>
              <a:rPr lang="en-US" sz="1700" dirty="0"/>
              <a:t>Some projects store data in a single channel, limiting capacity.</a:t>
            </a:r>
          </a:p>
          <a:p>
            <a:pPr lvl="1">
              <a:buFont typeface="Courier New" panose="02070309020205020404" pitchFamily="49" charset="0"/>
              <a:buChar char="o"/>
            </a:pPr>
            <a:r>
              <a:rPr lang="en-US" sz="1700" b="1" dirty="0"/>
              <a:t>Yours spreads data across RGB</a:t>
            </a:r>
            <a:r>
              <a:rPr lang="en-US" sz="1700" dirty="0"/>
              <a:t>, allowing more text storage without degrading quality.</a:t>
            </a:r>
          </a:p>
          <a:p>
            <a:r>
              <a:rPr lang="en-US" sz="2000" b="1" dirty="0"/>
              <a:t> Built-in Password Protection </a:t>
            </a:r>
          </a:p>
          <a:p>
            <a:pPr lvl="1">
              <a:buFont typeface="Courier New" panose="02070309020205020404" pitchFamily="49" charset="0"/>
              <a:buChar char="o"/>
            </a:pPr>
            <a:r>
              <a:rPr lang="en-US" sz="1700" dirty="0"/>
              <a:t>Many basic implementations lack security.</a:t>
            </a:r>
          </a:p>
          <a:p>
            <a:pPr lvl="1">
              <a:buFont typeface="Courier New" panose="02070309020205020404" pitchFamily="49" charset="0"/>
              <a:buChar char="o"/>
            </a:pPr>
            <a:r>
              <a:rPr lang="en-US" sz="1700" b="1" dirty="0"/>
              <a:t>Yours requires a passcode for decryption</a:t>
            </a:r>
            <a:r>
              <a:rPr lang="en-US" sz="1700" dirty="0"/>
              <a:t>, preventing unauthorized access.</a:t>
            </a:r>
          </a:p>
          <a:p>
            <a:r>
              <a:rPr lang="en-US" sz="2000" b="1" dirty="0"/>
              <a:t> Lightweight &amp; Flexible</a:t>
            </a:r>
          </a:p>
          <a:p>
            <a:pPr lvl="1">
              <a:buFont typeface="Courier New" panose="02070309020205020404" pitchFamily="49" charset="0"/>
              <a:buChar char="o"/>
            </a:pPr>
            <a:r>
              <a:rPr lang="en-US" sz="1700" dirty="0"/>
              <a:t>Some tools rely on external libraries or work only with PNG.</a:t>
            </a:r>
          </a:p>
          <a:p>
            <a:pPr lvl="1">
              <a:buFont typeface="Courier New" panose="02070309020205020404" pitchFamily="49" charset="0"/>
              <a:buChar char="o"/>
            </a:pPr>
            <a:r>
              <a:rPr lang="en-US" sz="1700" b="1" dirty="0"/>
              <a:t>Yours only requires OpenCV and supports multiple formats (JPG, PNG, BMP, etc.)</a:t>
            </a:r>
            <a:r>
              <a:rPr lang="en-US" sz="1700" dirty="0"/>
              <a:t>.</a:t>
            </a:r>
          </a:p>
        </p:txBody>
      </p:sp>
    </p:spTree>
    <p:extLst>
      <p:ext uri="{BB962C8B-B14F-4D97-AF65-F5344CB8AC3E}">
        <p14:creationId xmlns:p14="http://schemas.microsoft.com/office/powerpoint/2010/main" val="320202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5986D-DBC5-8220-FE6F-7F2ABC7C4CEE}"/>
              </a:ext>
            </a:extLst>
          </p:cNvPr>
          <p:cNvSpPr>
            <a:spLocks noGrp="1"/>
          </p:cNvSpPr>
          <p:nvPr>
            <p:ph type="title"/>
          </p:nvPr>
        </p:nvSpPr>
        <p:spPr/>
        <p:txBody>
          <a:bodyPr/>
          <a:lstStyle/>
          <a:p>
            <a:r>
              <a:rPr lang="en-IN" dirty="0">
                <a:solidFill>
                  <a:schemeClr val="accent1"/>
                </a:solidFill>
              </a:rPr>
              <a:t>End users</a:t>
            </a:r>
          </a:p>
        </p:txBody>
      </p:sp>
      <p:sp>
        <p:nvSpPr>
          <p:cNvPr id="3" name="Content Placeholder 2">
            <a:extLst>
              <a:ext uri="{FF2B5EF4-FFF2-40B4-BE49-F238E27FC236}">
                <a16:creationId xmlns:a16="http://schemas.microsoft.com/office/drawing/2014/main" id="{AB679E23-F86A-AFA9-FE9C-7F5A518E8198}"/>
              </a:ext>
            </a:extLst>
          </p:cNvPr>
          <p:cNvSpPr>
            <a:spLocks noGrp="1"/>
          </p:cNvSpPr>
          <p:nvPr>
            <p:ph idx="1"/>
          </p:nvPr>
        </p:nvSpPr>
        <p:spPr/>
        <p:txBody>
          <a:bodyPr>
            <a:normAutofit fontScale="92500" lnSpcReduction="20000"/>
          </a:bodyPr>
          <a:lstStyle/>
          <a:p>
            <a:pPr marL="0" indent="0">
              <a:buNone/>
            </a:pPr>
            <a:r>
              <a:rPr lang="en-US" dirty="0"/>
              <a:t>The </a:t>
            </a:r>
            <a:r>
              <a:rPr lang="en-US" b="1" dirty="0"/>
              <a:t>end users</a:t>
            </a:r>
            <a:r>
              <a:rPr lang="en-US" dirty="0"/>
              <a:t> of this </a:t>
            </a:r>
            <a:r>
              <a:rPr lang="en-US" b="1" dirty="0"/>
              <a:t>image-based steganography project</a:t>
            </a:r>
            <a:r>
              <a:rPr lang="en-US" dirty="0"/>
              <a:t> can be individuals or organizations needing secure and hidden communication. Here are some potential users:</a:t>
            </a:r>
            <a:endParaRPr lang="en-US" b="1" dirty="0"/>
          </a:p>
          <a:p>
            <a:pPr marL="0" indent="0">
              <a:buNone/>
            </a:pPr>
            <a:r>
              <a:rPr lang="en-US" b="1" dirty="0"/>
              <a:t>1. Privacy-Conscious Individuals</a:t>
            </a:r>
          </a:p>
          <a:p>
            <a:pPr>
              <a:buFont typeface="Arial" panose="020B0604020202020204" pitchFamily="34" charset="0"/>
              <a:buChar char="•"/>
            </a:pPr>
            <a:r>
              <a:rPr lang="en-US" dirty="0"/>
              <a:t>People who want to </a:t>
            </a:r>
            <a:r>
              <a:rPr lang="en-US" b="1" dirty="0"/>
              <a:t>send confidential messages</a:t>
            </a:r>
            <a:r>
              <a:rPr lang="en-US" dirty="0"/>
              <a:t> (e.g., personal notes, passwords) without detection.</a:t>
            </a:r>
          </a:p>
          <a:p>
            <a:pPr marL="0" indent="0">
              <a:buNone/>
            </a:pPr>
            <a:r>
              <a:rPr lang="en-US" b="1" dirty="0"/>
              <a:t>2. Cybersecurity Enthusiasts &amp; Ethical Hackers</a:t>
            </a:r>
          </a:p>
          <a:p>
            <a:pPr>
              <a:buFont typeface="Arial" panose="020B0604020202020204" pitchFamily="34" charset="0"/>
              <a:buChar char="•"/>
            </a:pPr>
            <a:r>
              <a:rPr lang="en-US" dirty="0"/>
              <a:t>Those interested in </a:t>
            </a:r>
            <a:r>
              <a:rPr lang="en-US" b="1" dirty="0"/>
              <a:t>steganography, encryption, and digital forensics</a:t>
            </a:r>
            <a:r>
              <a:rPr lang="en-US" dirty="0"/>
              <a:t> for learning or security research.</a:t>
            </a:r>
          </a:p>
          <a:p>
            <a:pPr marL="0" indent="0">
              <a:buNone/>
            </a:pPr>
            <a:r>
              <a:rPr lang="en-US" b="1" dirty="0"/>
              <a:t>3. Journalists &amp; Activists</a:t>
            </a:r>
          </a:p>
          <a:p>
            <a:pPr>
              <a:buFont typeface="Arial" panose="020B0604020202020204" pitchFamily="34" charset="0"/>
              <a:buChar char="•"/>
            </a:pPr>
            <a:r>
              <a:rPr lang="en-US" dirty="0"/>
              <a:t>People working in </a:t>
            </a:r>
            <a:r>
              <a:rPr lang="en-US" b="1" dirty="0"/>
              <a:t>high-risk environments</a:t>
            </a:r>
            <a:r>
              <a:rPr lang="en-US" dirty="0"/>
              <a:t> who need to hide messages from surveillance.</a:t>
            </a:r>
          </a:p>
          <a:p>
            <a:pPr marL="0" indent="0">
              <a:buNone/>
            </a:pPr>
            <a:r>
              <a:rPr lang="en-US" b="1" dirty="0"/>
              <a:t>4. Intelligence &amp; Security Agencies</a:t>
            </a:r>
          </a:p>
          <a:p>
            <a:pPr>
              <a:buFont typeface="Arial" panose="020B0604020202020204" pitchFamily="34" charset="0"/>
              <a:buChar char="•"/>
            </a:pPr>
            <a:r>
              <a:rPr lang="en-US" dirty="0"/>
              <a:t>Can use steganography for </a:t>
            </a:r>
            <a:r>
              <a:rPr lang="en-US" b="1" dirty="0"/>
              <a:t>covert communication and secure data transfer</a:t>
            </a:r>
            <a:r>
              <a:rPr lang="en-US" dirty="0"/>
              <a:t>.</a:t>
            </a:r>
          </a:p>
          <a:p>
            <a:pPr marL="0" indent="0">
              <a:buNone/>
            </a:pPr>
            <a:r>
              <a:rPr lang="en-US" b="1" dirty="0"/>
              <a:t>5. Software Developers &amp; Researchers</a:t>
            </a:r>
          </a:p>
          <a:p>
            <a:pPr>
              <a:buFont typeface="Arial" panose="020B0604020202020204" pitchFamily="34" charset="0"/>
              <a:buChar char="•"/>
            </a:pPr>
            <a:r>
              <a:rPr lang="en-US" dirty="0"/>
              <a:t>Those building </a:t>
            </a:r>
            <a:r>
              <a:rPr lang="en-US" b="1" dirty="0"/>
              <a:t>data-hiding applications</a:t>
            </a:r>
            <a:r>
              <a:rPr lang="en-US" dirty="0"/>
              <a:t> or working on </a:t>
            </a:r>
            <a:r>
              <a:rPr lang="en-US" b="1" dirty="0"/>
              <a:t>image-processing security</a:t>
            </a:r>
            <a:r>
              <a:rPr lang="en-US" dirty="0"/>
              <a:t>.</a:t>
            </a:r>
          </a:p>
          <a:p>
            <a:pPr marL="0" indent="0">
              <a:buNone/>
            </a:pPr>
            <a:r>
              <a:rPr lang="en-US" b="1" dirty="0"/>
              <a:t>6. Digital Artists &amp; Watermarking Services</a:t>
            </a:r>
          </a:p>
          <a:p>
            <a:pPr>
              <a:buFont typeface="Arial" panose="020B0604020202020204" pitchFamily="34" charset="0"/>
              <a:buChar char="•"/>
            </a:pPr>
            <a:r>
              <a:rPr lang="en-US" dirty="0"/>
              <a:t>Can embed hidden </a:t>
            </a:r>
            <a:r>
              <a:rPr lang="en-US" b="1" dirty="0"/>
              <a:t>signatures or messages</a:t>
            </a:r>
            <a:r>
              <a:rPr lang="en-US" dirty="0"/>
              <a:t> in images for </a:t>
            </a:r>
            <a:r>
              <a:rPr lang="en-US" b="1" dirty="0"/>
              <a:t>copyright protection</a:t>
            </a:r>
            <a:r>
              <a:rPr lang="en-US" dirty="0"/>
              <a:t>.</a:t>
            </a:r>
          </a:p>
        </p:txBody>
      </p:sp>
    </p:spTree>
    <p:extLst>
      <p:ext uri="{BB962C8B-B14F-4D97-AF65-F5344CB8AC3E}">
        <p14:creationId xmlns:p14="http://schemas.microsoft.com/office/powerpoint/2010/main" val="3819043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070C-FF0D-BBE3-3D8A-C3794CCCE8A2}"/>
              </a:ext>
            </a:extLst>
          </p:cNvPr>
          <p:cNvSpPr>
            <a:spLocks noGrp="1"/>
          </p:cNvSpPr>
          <p:nvPr>
            <p:ph type="title"/>
          </p:nvPr>
        </p:nvSpPr>
        <p:spPr/>
        <p:txBody>
          <a:bodyPr/>
          <a:lstStyle/>
          <a:p>
            <a:r>
              <a:rPr lang="en-IN" dirty="0">
                <a:solidFill>
                  <a:schemeClr val="accent1"/>
                </a:solidFill>
              </a:rPr>
              <a:t>Results</a:t>
            </a:r>
          </a:p>
        </p:txBody>
      </p:sp>
      <p:pic>
        <p:nvPicPr>
          <p:cNvPr id="7" name="Picture 6">
            <a:extLst>
              <a:ext uri="{FF2B5EF4-FFF2-40B4-BE49-F238E27FC236}">
                <a16:creationId xmlns:a16="http://schemas.microsoft.com/office/drawing/2014/main" id="{AD79BB8F-9066-796D-E643-3545AC06D8AF}"/>
              </a:ext>
            </a:extLst>
          </p:cNvPr>
          <p:cNvPicPr>
            <a:picLocks noChangeAspect="1"/>
          </p:cNvPicPr>
          <p:nvPr/>
        </p:nvPicPr>
        <p:blipFill>
          <a:blip r:embed="rId2"/>
          <a:stretch>
            <a:fillRect/>
          </a:stretch>
        </p:blipFill>
        <p:spPr>
          <a:xfrm>
            <a:off x="1165121" y="1574384"/>
            <a:ext cx="3746091" cy="1724117"/>
          </a:xfrm>
          <a:prstGeom prst="rect">
            <a:avLst/>
          </a:prstGeom>
        </p:spPr>
      </p:pic>
      <p:sp>
        <p:nvSpPr>
          <p:cNvPr id="9" name="TextBox 8">
            <a:extLst>
              <a:ext uri="{FF2B5EF4-FFF2-40B4-BE49-F238E27FC236}">
                <a16:creationId xmlns:a16="http://schemas.microsoft.com/office/drawing/2014/main" id="{0DA65395-0B56-302B-8111-031359043F58}"/>
              </a:ext>
            </a:extLst>
          </p:cNvPr>
          <p:cNvSpPr txBox="1"/>
          <p:nvPr/>
        </p:nvSpPr>
        <p:spPr>
          <a:xfrm>
            <a:off x="1120876" y="1134038"/>
            <a:ext cx="3746091" cy="369332"/>
          </a:xfrm>
          <a:prstGeom prst="rect">
            <a:avLst/>
          </a:prstGeom>
          <a:noFill/>
        </p:spPr>
        <p:txBody>
          <a:bodyPr wrap="square" rtlCol="0">
            <a:spAutoFit/>
          </a:bodyPr>
          <a:lstStyle/>
          <a:p>
            <a:r>
              <a:rPr lang="en-IN" dirty="0"/>
              <a:t>Image before encryption</a:t>
            </a:r>
          </a:p>
        </p:txBody>
      </p:sp>
      <p:pic>
        <p:nvPicPr>
          <p:cNvPr id="13" name="Content Placeholder 12">
            <a:extLst>
              <a:ext uri="{FF2B5EF4-FFF2-40B4-BE49-F238E27FC236}">
                <a16:creationId xmlns:a16="http://schemas.microsoft.com/office/drawing/2014/main" id="{1C7CCC1B-3FD5-4D15-EB96-3C6FD203489B}"/>
              </a:ext>
            </a:extLst>
          </p:cNvPr>
          <p:cNvPicPr>
            <a:picLocks noGrp="1" noChangeAspect="1"/>
          </p:cNvPicPr>
          <p:nvPr>
            <p:ph idx="1"/>
          </p:nvPr>
        </p:nvPicPr>
        <p:blipFill>
          <a:blip r:embed="rId3"/>
          <a:stretch>
            <a:fillRect/>
          </a:stretch>
        </p:blipFill>
        <p:spPr>
          <a:xfrm>
            <a:off x="5327825" y="1774288"/>
            <a:ext cx="4820323" cy="1524213"/>
          </a:xfrm>
        </p:spPr>
      </p:pic>
      <p:sp>
        <p:nvSpPr>
          <p:cNvPr id="14" name="TextBox 13">
            <a:extLst>
              <a:ext uri="{FF2B5EF4-FFF2-40B4-BE49-F238E27FC236}">
                <a16:creationId xmlns:a16="http://schemas.microsoft.com/office/drawing/2014/main" id="{083778D3-0CA2-3DB9-AB77-E6C8B0578F1E}"/>
              </a:ext>
            </a:extLst>
          </p:cNvPr>
          <p:cNvSpPr txBox="1"/>
          <p:nvPr/>
        </p:nvSpPr>
        <p:spPr>
          <a:xfrm>
            <a:off x="1120876" y="3374834"/>
            <a:ext cx="3018505" cy="369332"/>
          </a:xfrm>
          <a:prstGeom prst="rect">
            <a:avLst/>
          </a:prstGeom>
          <a:noFill/>
        </p:spPr>
        <p:txBody>
          <a:bodyPr wrap="square" rtlCol="0">
            <a:spAutoFit/>
          </a:bodyPr>
          <a:lstStyle/>
          <a:p>
            <a:r>
              <a:rPr lang="en-IN" dirty="0"/>
              <a:t>Image after encryption</a:t>
            </a:r>
          </a:p>
        </p:txBody>
      </p:sp>
      <p:pic>
        <p:nvPicPr>
          <p:cNvPr id="16" name="Picture 15">
            <a:extLst>
              <a:ext uri="{FF2B5EF4-FFF2-40B4-BE49-F238E27FC236}">
                <a16:creationId xmlns:a16="http://schemas.microsoft.com/office/drawing/2014/main" id="{94578FA8-B31F-C00E-3551-0658AD676C00}"/>
              </a:ext>
            </a:extLst>
          </p:cNvPr>
          <p:cNvPicPr>
            <a:picLocks noChangeAspect="1"/>
          </p:cNvPicPr>
          <p:nvPr/>
        </p:nvPicPr>
        <p:blipFill>
          <a:blip r:embed="rId4"/>
          <a:stretch>
            <a:fillRect/>
          </a:stretch>
        </p:blipFill>
        <p:spPr>
          <a:xfrm>
            <a:off x="1165121" y="3820499"/>
            <a:ext cx="3746091" cy="1646236"/>
          </a:xfrm>
          <a:prstGeom prst="rect">
            <a:avLst/>
          </a:prstGeom>
        </p:spPr>
      </p:pic>
      <p:pic>
        <p:nvPicPr>
          <p:cNvPr id="22" name="Picture 21">
            <a:extLst>
              <a:ext uri="{FF2B5EF4-FFF2-40B4-BE49-F238E27FC236}">
                <a16:creationId xmlns:a16="http://schemas.microsoft.com/office/drawing/2014/main" id="{B46A772B-0C94-46E5-D90D-04D183D66CFD}"/>
              </a:ext>
            </a:extLst>
          </p:cNvPr>
          <p:cNvPicPr>
            <a:picLocks noChangeAspect="1"/>
          </p:cNvPicPr>
          <p:nvPr/>
        </p:nvPicPr>
        <p:blipFill>
          <a:blip r:embed="rId5"/>
          <a:stretch>
            <a:fillRect/>
          </a:stretch>
        </p:blipFill>
        <p:spPr>
          <a:xfrm>
            <a:off x="5327825" y="4133958"/>
            <a:ext cx="5420481" cy="1019317"/>
          </a:xfrm>
          <a:prstGeom prst="rect">
            <a:avLst/>
          </a:prstGeom>
        </p:spPr>
      </p:pic>
      <p:cxnSp>
        <p:nvCxnSpPr>
          <p:cNvPr id="24" name="Straight Connector 23">
            <a:extLst>
              <a:ext uri="{FF2B5EF4-FFF2-40B4-BE49-F238E27FC236}">
                <a16:creationId xmlns:a16="http://schemas.microsoft.com/office/drawing/2014/main" id="{3899448A-E252-2689-BBA2-66403D3BE48A}"/>
              </a:ext>
            </a:extLst>
          </p:cNvPr>
          <p:cNvCxnSpPr/>
          <p:nvPr/>
        </p:nvCxnSpPr>
        <p:spPr>
          <a:xfrm>
            <a:off x="7590503" y="5279923"/>
            <a:ext cx="1622323"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6C3AA32-81C0-B443-60F3-9819A524722B}"/>
              </a:ext>
            </a:extLst>
          </p:cNvPr>
          <p:cNvSpPr txBox="1"/>
          <p:nvPr/>
        </p:nvSpPr>
        <p:spPr>
          <a:xfrm>
            <a:off x="1235147" y="5696306"/>
            <a:ext cx="8185356" cy="307777"/>
          </a:xfrm>
          <a:prstGeom prst="rect">
            <a:avLst/>
          </a:prstGeom>
          <a:noFill/>
        </p:spPr>
        <p:txBody>
          <a:bodyPr wrap="square" rtlCol="0">
            <a:spAutoFit/>
          </a:bodyPr>
          <a:lstStyle/>
          <a:p>
            <a:r>
              <a:rPr lang="en-IN" sz="1400" dirty="0"/>
              <a:t>Finally the encrypted message and decrypted message both are same that is “hello </a:t>
            </a:r>
            <a:r>
              <a:rPr lang="en-IN" sz="1400" dirty="0" err="1"/>
              <a:t>everyobe</a:t>
            </a:r>
            <a:r>
              <a:rPr lang="en-IN" sz="1400" dirty="0"/>
              <a:t>”</a:t>
            </a:r>
          </a:p>
        </p:txBody>
      </p:sp>
    </p:spTree>
    <p:extLst>
      <p:ext uri="{BB962C8B-B14F-4D97-AF65-F5344CB8AC3E}">
        <p14:creationId xmlns:p14="http://schemas.microsoft.com/office/powerpoint/2010/main" val="2083715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C6B3D-1072-C2D2-EBFE-E33CABE394D1}"/>
              </a:ext>
            </a:extLst>
          </p:cNvPr>
          <p:cNvSpPr>
            <a:spLocks noGrp="1"/>
          </p:cNvSpPr>
          <p:nvPr>
            <p:ph type="title"/>
          </p:nvPr>
        </p:nvSpPr>
        <p:spPr/>
        <p:txBody>
          <a:bodyPr/>
          <a:lstStyle/>
          <a:p>
            <a:r>
              <a:rPr lang="en-IN" dirty="0">
                <a:solidFill>
                  <a:schemeClr val="accent1"/>
                </a:solidFill>
              </a:rPr>
              <a:t>Conclusion</a:t>
            </a:r>
          </a:p>
        </p:txBody>
      </p:sp>
      <p:sp>
        <p:nvSpPr>
          <p:cNvPr id="3" name="Content Placeholder 2">
            <a:extLst>
              <a:ext uri="{FF2B5EF4-FFF2-40B4-BE49-F238E27FC236}">
                <a16:creationId xmlns:a16="http://schemas.microsoft.com/office/drawing/2014/main" id="{D4974547-DF1B-77BB-E545-9344EDB9AD3F}"/>
              </a:ext>
            </a:extLst>
          </p:cNvPr>
          <p:cNvSpPr>
            <a:spLocks noGrp="1"/>
          </p:cNvSpPr>
          <p:nvPr>
            <p:ph idx="1"/>
          </p:nvPr>
        </p:nvSpPr>
        <p:spPr/>
        <p:txBody>
          <a:bodyPr/>
          <a:lstStyle/>
          <a:p>
            <a:pPr marL="0" indent="0">
              <a:buNone/>
            </a:pPr>
            <a:r>
              <a:rPr lang="en-US" b="1" dirty="0"/>
              <a:t>Conclusion</a:t>
            </a:r>
          </a:p>
          <a:p>
            <a:pPr>
              <a:buFont typeface="Courier New" panose="02070309020205020404" pitchFamily="49" charset="0"/>
              <a:buChar char="o"/>
            </a:pPr>
            <a:r>
              <a:rPr lang="en-US" dirty="0"/>
              <a:t>This </a:t>
            </a:r>
            <a:r>
              <a:rPr lang="en-US" b="1" dirty="0"/>
              <a:t>image-based steganography project</a:t>
            </a:r>
            <a:r>
              <a:rPr lang="en-US" dirty="0"/>
              <a:t> stands out due to its </a:t>
            </a:r>
            <a:r>
              <a:rPr lang="en-US" b="1" dirty="0"/>
              <a:t>efficient encoding, minimal image distortion, automated message length detection, and built-in security</a:t>
            </a:r>
            <a:r>
              <a:rPr lang="en-US" dirty="0"/>
              <a:t>. Unlike many similar projects, it ensures that the encrypted image remains visually unchanged while requiring a password for decryption, making it both </a:t>
            </a:r>
            <a:r>
              <a:rPr lang="en-US" b="1" dirty="0"/>
              <a:t>secure and discreet</a:t>
            </a:r>
            <a:r>
              <a:rPr lang="en-US" dirty="0"/>
              <a:t>.</a:t>
            </a:r>
          </a:p>
          <a:p>
            <a:pPr>
              <a:buFont typeface="Courier New" panose="02070309020205020404" pitchFamily="49" charset="0"/>
              <a:buChar char="o"/>
            </a:pPr>
            <a:r>
              <a:rPr lang="en-US" dirty="0"/>
              <a:t>With potential users ranging from </a:t>
            </a:r>
            <a:r>
              <a:rPr lang="en-US" b="1" dirty="0"/>
              <a:t>privacy-conscious individuals to cybersecurity professionals, journalists, and researchers</a:t>
            </a:r>
            <a:r>
              <a:rPr lang="en-US" dirty="0"/>
              <a:t>, this project has real-world applications in </a:t>
            </a:r>
            <a:r>
              <a:rPr lang="en-US" b="1" dirty="0"/>
              <a:t>secure communication, digital forensics, and data protection</a:t>
            </a:r>
            <a:r>
              <a:rPr lang="en-US" dirty="0"/>
              <a:t>.</a:t>
            </a:r>
          </a:p>
        </p:txBody>
      </p:sp>
    </p:spTree>
    <p:extLst>
      <p:ext uri="{BB962C8B-B14F-4D97-AF65-F5344CB8AC3E}">
        <p14:creationId xmlns:p14="http://schemas.microsoft.com/office/powerpoint/2010/main" val="4233882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9F08C-D61F-627D-C4E5-397E3E84FC45}"/>
              </a:ext>
            </a:extLst>
          </p:cNvPr>
          <p:cNvSpPr>
            <a:spLocks noGrp="1"/>
          </p:cNvSpPr>
          <p:nvPr>
            <p:ph type="title"/>
          </p:nvPr>
        </p:nvSpPr>
        <p:spPr/>
        <p:txBody>
          <a:bodyPr/>
          <a:lstStyle/>
          <a:p>
            <a:r>
              <a:rPr lang="en-IN" dirty="0">
                <a:solidFill>
                  <a:schemeClr val="accent1"/>
                </a:solidFill>
              </a:rPr>
              <a:t>GitHub Link</a:t>
            </a:r>
          </a:p>
        </p:txBody>
      </p:sp>
      <p:sp>
        <p:nvSpPr>
          <p:cNvPr id="3" name="Content Placeholder 2">
            <a:extLst>
              <a:ext uri="{FF2B5EF4-FFF2-40B4-BE49-F238E27FC236}">
                <a16:creationId xmlns:a16="http://schemas.microsoft.com/office/drawing/2014/main" id="{51A299DD-46FA-7866-41D8-C1BFCC2F69DD}"/>
              </a:ext>
            </a:extLst>
          </p:cNvPr>
          <p:cNvSpPr>
            <a:spLocks noGrp="1"/>
          </p:cNvSpPr>
          <p:nvPr>
            <p:ph idx="1"/>
          </p:nvPr>
        </p:nvSpPr>
        <p:spPr/>
        <p:txBody>
          <a:bodyPr/>
          <a:lstStyle/>
          <a:p>
            <a:r>
              <a:rPr lang="en-IN" dirty="0"/>
              <a:t>https://github.com/Kalyanim14/stegoProject_aicte.git</a:t>
            </a:r>
          </a:p>
        </p:txBody>
      </p:sp>
    </p:spTree>
    <p:extLst>
      <p:ext uri="{BB962C8B-B14F-4D97-AF65-F5344CB8AC3E}">
        <p14:creationId xmlns:p14="http://schemas.microsoft.com/office/powerpoint/2010/main" val="2230664768"/>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F0268AC5E70984D8FE60B7154176407" ma:contentTypeVersion="15" ma:contentTypeDescription="Create a new document." ma:contentTypeScope="" ma:versionID="104e359103f0f57b1cf9676756e5b944">
  <xsd:schema xmlns:xsd="http://www.w3.org/2001/XMLSchema" xmlns:xs="http://www.w3.org/2001/XMLSchema" xmlns:p="http://schemas.microsoft.com/office/2006/metadata/properties" xmlns:ns3="b30265f8-c5e2-4918-b4a1-b977299ca3e2" xmlns:ns4="fadb41d3-f9cb-40fb-903c-8cacaba95bb5" targetNamespace="http://schemas.microsoft.com/office/2006/metadata/properties" ma:root="true" ma:fieldsID="5615b8f8aa772998bad551f24a33de0e" ns3:_="" ns4:_="">
    <xsd:import namespace="b30265f8-c5e2-4918-b4a1-b977299ca3e2"/>
    <xsd:import namespace="fadb41d3-f9cb-40fb-903c-8cacaba95bb5"/>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SearchProperties" minOccurs="0"/>
                <xsd:element ref="ns3:MediaServiceDateTaken"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265f8-c5e2-4918-b4a1-b977299ca3e2"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adb41d3-f9cb-40fb-903c-8cacaba95bb5"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b30265f8-c5e2-4918-b4a1-b977299ca3e2" xsi:nil="true"/>
  </documentManagement>
</p:properties>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9DD71778-17EE-4151-88AE-C8F4E8043B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0265f8-c5e2-4918-b4a1-b977299ca3e2"/>
    <ds:schemaRef ds:uri="fadb41d3-f9cb-40fb-903c-8cacaba95bb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D289AE2-D2AE-49D1-AFAC-3A79F6794255}">
  <ds:schemaRef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fadb41d3-f9cb-40fb-903c-8cacaba95bb5"/>
    <ds:schemaRef ds:uri="http://purl.org/dc/terms/"/>
    <ds:schemaRef ds:uri="b30265f8-c5e2-4918-b4a1-b977299ca3e2"/>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Future forward</Template>
  <TotalTime>63</TotalTime>
  <Words>734</Words>
  <Application>Microsoft Office PowerPoint</Application>
  <PresentationFormat>Widescreen</PresentationFormat>
  <Paragraphs>68</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Arial</vt:lpstr>
      <vt:lpstr>Calibri</vt:lpstr>
      <vt:lpstr>Calibri Light</vt:lpstr>
      <vt:lpstr>Courier New</vt:lpstr>
      <vt:lpstr>Franklin Gothic Book</vt:lpstr>
      <vt:lpstr>Franklin Gothic Demi</vt:lpstr>
      <vt:lpstr>Segoe UI</vt:lpstr>
      <vt:lpstr>Wingdings 2</vt:lpstr>
      <vt:lpstr>DividendVTI</vt:lpstr>
      <vt:lpstr>PROJECT TITLE</vt:lpstr>
      <vt:lpstr>OUTLINE</vt:lpstr>
      <vt:lpstr>Problem Statement</vt:lpstr>
      <vt:lpstr>Technology  used</vt:lpstr>
      <vt:lpstr>Wow factors</vt:lpstr>
      <vt:lpstr>End users</vt:lpstr>
      <vt:lpstr>Results</vt:lpstr>
      <vt:lpstr>Conclusion</vt:lpstr>
      <vt:lpstr>GitHub Link</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kalyani mantramurthi</cp:lastModifiedBy>
  <cp:revision>26</cp:revision>
  <dcterms:created xsi:type="dcterms:W3CDTF">2021-05-26T16:50:10Z</dcterms:created>
  <dcterms:modified xsi:type="dcterms:W3CDTF">2025-02-12T16:43:06Z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0x0101007F0268AC5E70984D8FE60B7154176407</vt:lpwstr>
  </property>
</Properties>
</file>